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345" r:id="rId3"/>
    <p:sldId id="269" r:id="rId4"/>
    <p:sldId id="352" r:id="rId5"/>
    <p:sldId id="310" r:id="rId6"/>
    <p:sldId id="311" r:id="rId7"/>
    <p:sldId id="312" r:id="rId8"/>
    <p:sldId id="336" r:id="rId9"/>
    <p:sldId id="313" r:id="rId10"/>
    <p:sldId id="353" r:id="rId11"/>
    <p:sldId id="326" r:id="rId12"/>
    <p:sldId id="258" r:id="rId13"/>
    <p:sldId id="327" r:id="rId14"/>
    <p:sldId id="369" r:id="rId15"/>
    <p:sldId id="257" r:id="rId16"/>
    <p:sldId id="370" r:id="rId17"/>
    <p:sldId id="293" r:id="rId18"/>
    <p:sldId id="297" r:id="rId19"/>
    <p:sldId id="337" r:id="rId20"/>
    <p:sldId id="342" r:id="rId21"/>
    <p:sldId id="292" r:id="rId22"/>
    <p:sldId id="325" r:id="rId23"/>
    <p:sldId id="283" r:id="rId24"/>
    <p:sldId id="308" r:id="rId25"/>
    <p:sldId id="309" r:id="rId26"/>
    <p:sldId id="285" r:id="rId27"/>
    <p:sldId id="290" r:id="rId28"/>
    <p:sldId id="275" r:id="rId29"/>
    <p:sldId id="301" r:id="rId30"/>
    <p:sldId id="274" r:id="rId31"/>
    <p:sldId id="334" r:id="rId32"/>
    <p:sldId id="317" r:id="rId33"/>
    <p:sldId id="314" r:id="rId34"/>
    <p:sldId id="329" r:id="rId35"/>
    <p:sldId id="335" r:id="rId36"/>
    <p:sldId id="343" r:id="rId37"/>
    <p:sldId id="344" r:id="rId38"/>
    <p:sldId id="330" r:id="rId39"/>
    <p:sldId id="331" r:id="rId40"/>
    <p:sldId id="357" r:id="rId41"/>
    <p:sldId id="341" r:id="rId42"/>
    <p:sldId id="324" r:id="rId43"/>
    <p:sldId id="328" r:id="rId44"/>
    <p:sldId id="351" r:id="rId45"/>
    <p:sldId id="332" r:id="rId46"/>
    <p:sldId id="346" r:id="rId47"/>
    <p:sldId id="347" r:id="rId48"/>
    <p:sldId id="354" r:id="rId49"/>
    <p:sldId id="355" r:id="rId50"/>
    <p:sldId id="348" r:id="rId51"/>
    <p:sldId id="349" r:id="rId52"/>
    <p:sldId id="356" r:id="rId53"/>
    <p:sldId id="333" r:id="rId54"/>
    <p:sldId id="350" r:id="rId55"/>
    <p:sldId id="266" r:id="rId56"/>
    <p:sldId id="358" r:id="rId57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0"/>
            <p14:sldId id="311"/>
            <p14:sldId id="312"/>
            <p14:sldId id="336"/>
            <p14:sldId id="313"/>
            <p14:sldId id="353"/>
            <p14:sldId id="326"/>
            <p14:sldId id="258"/>
            <p14:sldId id="327"/>
            <p14:sldId id="369"/>
            <p14:sldId id="257"/>
            <p14:sldId id="370"/>
            <p14:sldId id="293"/>
            <p14:sldId id="297"/>
            <p14:sldId id="337"/>
            <p14:sldId id="342"/>
            <p14:sldId id="292"/>
            <p14:sldId id="325"/>
            <p14:sldId id="283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4"/>
            <p14:sldId id="355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173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edia.digikey.com/Resources/Maker/the-original-guide-to-boards-20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Raspberry Pi Sensors and Security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inputs!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 Battery Power is not recommended.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787954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9BC13-859A-41F7-9890-88E8F25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Maker Board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964DB-4EC5-4E3B-AF1D-FC8244F7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https://media.digikey.com/Resources/Maker/the-original-guide-to-boards-2019.pdf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13262-C396-4523-A7F1-F3FA3B06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81200"/>
            <a:ext cx="4238625" cy="467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FA057-DF4A-4928-B6AE-8D552EBF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725"/>
            <a:ext cx="4492101" cy="224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C7D9-15B1-48F4-B79B-5D5208DB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851" y="1905000"/>
            <a:ext cx="27622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6C9A-BDE2-4F90-A99C-C0BEEE9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26"/>
            <a:ext cx="8229600" cy="990600"/>
          </a:xfrm>
        </p:spPr>
        <p:txBody>
          <a:bodyPr/>
          <a:lstStyle/>
          <a:p>
            <a:r>
              <a:rPr lang="en-US" dirty="0"/>
              <a:t>Raspberry Pi Raspbian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82C9C-7974-4910-B0A9-7DEF613E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740" y="1128854"/>
          <a:ext cx="9067794" cy="4057650"/>
        </p:xfrm>
        <a:graphic>
          <a:graphicData uri="http://schemas.openxmlformats.org/drawingml/2006/table">
            <a:tbl>
              <a:tblPr/>
              <a:tblGrid>
                <a:gridCol w="759871">
                  <a:extLst>
                    <a:ext uri="{9D8B030D-6E8A-4147-A177-3AD203B41FA5}">
                      <a16:colId xmlns:a16="http://schemas.microsoft.com/office/drawing/2014/main" val="69984889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93846011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553814529"/>
                    </a:ext>
                  </a:extLst>
                </a:gridCol>
                <a:gridCol w="683881">
                  <a:extLst>
                    <a:ext uri="{9D8B030D-6E8A-4147-A177-3AD203B41FA5}">
                      <a16:colId xmlns:a16="http://schemas.microsoft.com/office/drawing/2014/main" val="1200753772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2623340296"/>
                    </a:ext>
                  </a:extLst>
                </a:gridCol>
                <a:gridCol w="658556">
                  <a:extLst>
                    <a:ext uri="{9D8B030D-6E8A-4147-A177-3AD203B41FA5}">
                      <a16:colId xmlns:a16="http://schemas.microsoft.com/office/drawing/2014/main" val="707751869"/>
                    </a:ext>
                  </a:extLst>
                </a:gridCol>
                <a:gridCol w="987833">
                  <a:extLst>
                    <a:ext uri="{9D8B030D-6E8A-4147-A177-3AD203B41FA5}">
                      <a16:colId xmlns:a16="http://schemas.microsoft.com/office/drawing/2014/main" val="4269294397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10974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174963921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3492341782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63416326"/>
                    </a:ext>
                  </a:extLst>
                </a:gridCol>
                <a:gridCol w="759871">
                  <a:extLst>
                    <a:ext uri="{9D8B030D-6E8A-4147-A177-3AD203B41FA5}">
                      <a16:colId xmlns:a16="http://schemas.microsoft.com/office/drawing/2014/main" val="2599179384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Initial Release Date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Current Release Name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Debian Version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Linux Kernel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GCC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apt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 Server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1/1+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3+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Raspberry Pi 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266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2013-09-27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2015-05-05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 (Wheezy)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3.18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4.7.2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0.9.7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81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2015-09-28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2017-07-05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 (Jessie)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	1.0.9.8.1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508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2017-09-08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2019-04-08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9 (Stretch)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1.4.9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0762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2019-06-24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2019-07-10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10 (Buster)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4.19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8.3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1.8.2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7.7</a:t>
                      </a: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057" marR="58057" marT="29029" marB="2902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12938"/>
                  </a:ext>
                </a:extLst>
              </a:tr>
            </a:tbl>
          </a:graphicData>
        </a:graphic>
      </p:graphicFrame>
      <p:pic>
        <p:nvPicPr>
          <p:cNvPr id="1031" name="Picture 7" descr="Yes">
            <a:extLst>
              <a:ext uri="{FF2B5EF4-FFF2-40B4-BE49-F238E27FC236}">
                <a16:creationId xmlns:a16="http://schemas.microsoft.com/office/drawing/2014/main" id="{BCEDF29A-24E1-4F44-9469-E5310E56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34" y="472439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es">
            <a:extLst>
              <a:ext uri="{FF2B5EF4-FFF2-40B4-BE49-F238E27FC236}">
                <a16:creationId xmlns:a16="http://schemas.microsoft.com/office/drawing/2014/main" id="{37A68D0A-535B-47DC-9CA0-13E74946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2502915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Yes">
            <a:extLst>
              <a:ext uri="{FF2B5EF4-FFF2-40B4-BE49-F238E27FC236}">
                <a16:creationId xmlns:a16="http://schemas.microsoft.com/office/drawing/2014/main" id="{FFD0FBF7-1F71-4C77-A1EA-97BE00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2516686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No">
            <a:extLst>
              <a:ext uri="{FF2B5EF4-FFF2-40B4-BE49-F238E27FC236}">
                <a16:creationId xmlns:a16="http://schemas.microsoft.com/office/drawing/2014/main" id="{11BBB086-1DF5-41AA-A38D-81C7AB7B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2536074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">
            <a:extLst>
              <a:ext uri="{FF2B5EF4-FFF2-40B4-BE49-F238E27FC236}">
                <a16:creationId xmlns:a16="http://schemas.microsoft.com/office/drawing/2014/main" id="{C47D4367-4550-495B-9782-C4D94A7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6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No">
            <a:extLst>
              <a:ext uri="{FF2B5EF4-FFF2-40B4-BE49-F238E27FC236}">
                <a16:creationId xmlns:a16="http://schemas.microsoft.com/office/drawing/2014/main" id="{1D810A13-2B0B-44C4-A609-031D0C5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3" y="253118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Yes">
            <a:extLst>
              <a:ext uri="{FF2B5EF4-FFF2-40B4-BE49-F238E27FC236}">
                <a16:creationId xmlns:a16="http://schemas.microsoft.com/office/drawing/2014/main" id="{B9024518-725A-4272-9190-0F3F513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472440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Yes">
            <a:extLst>
              <a:ext uri="{FF2B5EF4-FFF2-40B4-BE49-F238E27FC236}">
                <a16:creationId xmlns:a16="http://schemas.microsoft.com/office/drawing/2014/main" id="{E2E14310-EA91-4984-89C1-8EF912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473817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No">
            <a:extLst>
              <a:ext uri="{FF2B5EF4-FFF2-40B4-BE49-F238E27FC236}">
                <a16:creationId xmlns:a16="http://schemas.microsoft.com/office/drawing/2014/main" id="{5E093DF0-DA2F-4EA4-915F-783E6B85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19552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No">
            <a:extLst>
              <a:ext uri="{FF2B5EF4-FFF2-40B4-BE49-F238E27FC236}">
                <a16:creationId xmlns:a16="http://schemas.microsoft.com/office/drawing/2014/main" id="{79CD30E4-B367-4417-91DF-7B48B777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84" y="319552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Yes">
            <a:extLst>
              <a:ext uri="{FF2B5EF4-FFF2-40B4-BE49-F238E27FC236}">
                <a16:creationId xmlns:a16="http://schemas.microsoft.com/office/drawing/2014/main" id="{E464CB8D-3606-4EA8-B47E-26777923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08" y="320632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Yes">
            <a:extLst>
              <a:ext uri="{FF2B5EF4-FFF2-40B4-BE49-F238E27FC236}">
                <a16:creationId xmlns:a16="http://schemas.microsoft.com/office/drawing/2014/main" id="{2F1EC787-F279-40D2-AFEB-9A74966D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2" y="320632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Yes">
            <a:extLst>
              <a:ext uri="{FF2B5EF4-FFF2-40B4-BE49-F238E27FC236}">
                <a16:creationId xmlns:a16="http://schemas.microsoft.com/office/drawing/2014/main" id="{1BF4D4C2-3FCC-4CC5-A468-16C828A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51" y="3220092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Yes">
            <a:extLst>
              <a:ext uri="{FF2B5EF4-FFF2-40B4-BE49-F238E27FC236}">
                <a16:creationId xmlns:a16="http://schemas.microsoft.com/office/drawing/2014/main" id="{4C6BAE75-F2FC-4D52-92FF-9C76BCE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Yes">
            <a:extLst>
              <a:ext uri="{FF2B5EF4-FFF2-40B4-BE49-F238E27FC236}">
                <a16:creationId xmlns:a16="http://schemas.microsoft.com/office/drawing/2014/main" id="{769149E7-3D3E-45D6-9C29-1A127F67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Yes">
            <a:extLst>
              <a:ext uri="{FF2B5EF4-FFF2-40B4-BE49-F238E27FC236}">
                <a16:creationId xmlns:a16="http://schemas.microsoft.com/office/drawing/2014/main" id="{35DB35A3-3CAA-448D-8FD9-2D489D6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4" y="394583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Yes">
            <a:extLst>
              <a:ext uri="{FF2B5EF4-FFF2-40B4-BE49-F238E27FC236}">
                <a16:creationId xmlns:a16="http://schemas.microsoft.com/office/drawing/2014/main" id="{230FA05F-779E-4A9E-AEA0-F443519E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43" y="3959609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Yes">
            <a:extLst>
              <a:ext uri="{FF2B5EF4-FFF2-40B4-BE49-F238E27FC236}">
                <a16:creationId xmlns:a16="http://schemas.microsoft.com/office/drawing/2014/main" id="{5D7E5101-9855-4087-A223-7D9AD53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945837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Yes">
            <a:extLst>
              <a:ext uri="{FF2B5EF4-FFF2-40B4-BE49-F238E27FC236}">
                <a16:creationId xmlns:a16="http://schemas.microsoft.com/office/drawing/2014/main" id="{5C6E0675-2BE1-4A0F-8E32-EA7655C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89" y="4738171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9" descr="No">
            <a:extLst>
              <a:ext uri="{FF2B5EF4-FFF2-40B4-BE49-F238E27FC236}">
                <a16:creationId xmlns:a16="http://schemas.microsoft.com/office/drawing/2014/main" id="{4ECD3385-D190-466B-A6CD-1876D4FE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60" y="3959608"/>
            <a:ext cx="216694" cy="1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3A008-C0A9-463A-B2EB-BE3CE090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0460"/>
            <a:ext cx="1066800" cy="155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40C9-5C37-4D15-878F-2D074180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99" y="5191671"/>
            <a:ext cx="766601" cy="164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BA158-C957-40DE-8038-A82E09D0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207" y="5216708"/>
            <a:ext cx="1784193" cy="160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E69C7-7307-4617-B5D1-5830A92B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251" y="5228904"/>
            <a:ext cx="1938352" cy="161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EC0A-C170-4F6B-9764-AFC407E37942}"/>
              </a:ext>
            </a:extLst>
          </p:cNvPr>
          <p:cNvSpPr txBox="1"/>
          <p:nvPr/>
        </p:nvSpPr>
        <p:spPr>
          <a:xfrm>
            <a:off x="3962400" y="541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509DE-1E1E-4836-9653-C5E815A64816}"/>
              </a:ext>
            </a:extLst>
          </p:cNvPr>
          <p:cNvSpPr txBox="1"/>
          <p:nvPr/>
        </p:nvSpPr>
        <p:spPr>
          <a:xfrm>
            <a:off x="5543463" y="6501830"/>
            <a:ext cx="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97899-8BE0-4185-A3E1-81A5D0E4A5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4" r="820"/>
          <a:stretch/>
        </p:blipFill>
        <p:spPr>
          <a:xfrm>
            <a:off x="5843639" y="6527315"/>
            <a:ext cx="1468528" cy="2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8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DABB-1B30-4CA7-9574-D74B7F7E149B}"/>
              </a:ext>
            </a:extLst>
          </p:cNvPr>
          <p:cNvCxnSpPr>
            <a:cxnSpLocks/>
          </p:cNvCxnSpPr>
          <p:nvPr/>
        </p:nvCxnSpPr>
        <p:spPr>
          <a:xfrm flipH="1" flipV="1">
            <a:off x="3291418" y="2226734"/>
            <a:ext cx="116416" cy="135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974BD-69EC-4F53-A3DB-BFB3B67F8B0C}"/>
              </a:ext>
            </a:extLst>
          </p:cNvPr>
          <p:cNvSpPr txBox="1"/>
          <p:nvPr/>
        </p:nvSpPr>
        <p:spPr>
          <a:xfrm>
            <a:off x="3238500" y="23495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 err="1"/>
              <a:t>sudo</a:t>
            </a:r>
            <a:r>
              <a:rPr lang="en-US" sz="3600" b="1" dirty="0"/>
              <a:t> service apache2 stop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E7-219F-4467-BFA9-28708BB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Real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61AD-AF46-4EC0-8F54-959AC784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python web.py</a:t>
            </a:r>
          </a:p>
          <a:p>
            <a:r>
              <a:rPr lang="en-US" dirty="0"/>
              <a:t>Open a webpage to localhost</a:t>
            </a:r>
          </a:p>
          <a:p>
            <a:r>
              <a:rPr lang="en-US" dirty="0"/>
              <a:t>Watch your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E1700-1B86-46AA-8258-2407AF5A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4893"/>
            <a:ext cx="6019800" cy="3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“web.py” with Geany.py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30620-4970-48F9-ADAA-54CDFC0B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4" y="1905000"/>
            <a:ext cx="4787392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41C22-558F-4351-B879-7A85F29BC94C}"/>
              </a:ext>
            </a:extLst>
          </p:cNvPr>
          <p:cNvSpPr txBox="1"/>
          <p:nvPr/>
        </p:nvSpPr>
        <p:spPr>
          <a:xfrm>
            <a:off x="381000" y="1524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pieces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Microchip PIC or other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269A-E877-4921-AACC-8B7707F17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5410200"/>
            <a:ext cx="1490662" cy="121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E060-2D4D-4448-810A-FFB834753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5113370"/>
            <a:ext cx="1295400" cy="17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56AE6-6031-4CC3-B26B-E1335E67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81237"/>
            <a:ext cx="5934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apt-get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add-ons.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Smaller low speed microprocessors</a:t>
            </a:r>
          </a:p>
          <a:p>
            <a:endParaRPr lang="en-US" sz="2400" dirty="0"/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One programming language C/C++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One programming language C/C++.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programming language </a:t>
            </a:r>
            <a:r>
              <a:rPr lang="en-US" sz="2400" dirty="0" err="1"/>
              <a:t>uPython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Analog inputs.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as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2832</Words>
  <Application>Microsoft Office PowerPoint</Application>
  <PresentationFormat>On-screen Show (4:3)</PresentationFormat>
  <Paragraphs>482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Clarity</vt:lpstr>
      <vt:lpstr>Raspberry Pi Sensors and Security More Fun with Pi</vt:lpstr>
      <vt:lpstr>This is What We are Doing Today</vt:lpstr>
      <vt:lpstr>Outline:</vt:lpstr>
      <vt:lpstr>Major Programming Languages</vt:lpstr>
      <vt:lpstr>Microchip PIC or other Standalone Microprocessor </vt:lpstr>
      <vt:lpstr>Arduino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For More Maker Board Information</vt:lpstr>
      <vt:lpstr>Some Raspberry Pi Resources</vt:lpstr>
      <vt:lpstr>Raspberry Pi Raspbian Versions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Text Editor with Code Context  “Geany”</vt:lpstr>
      <vt:lpstr>Raspberry Pi as Wireless Access Point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link,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Now for some Real Fun!</vt:lpstr>
      <vt:lpstr>Open “web.py” with Geany.py</vt:lpstr>
      <vt:lpstr>Close your web browser to localhost and Share ip addresses and open other lab station  webpages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2019-08-30T13:30:17Z</dcterms:modified>
</cp:coreProperties>
</file>